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airo" panose="020B0604020202020204" charset="-78"/>
      <p:regular r:id="rId12"/>
      <p:bold r:id="rId13"/>
    </p:embeddedFont>
    <p:embeddedFont>
      <p:font typeface="Nunito Light" pitchFamily="2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PT Sans" panose="020B0503020203020204" pitchFamily="34" charset="0"/>
      <p:regular r:id="rId16"/>
      <p:bold r:id="rId17"/>
      <p:italic r:id="rId18"/>
      <p:boldItalic r:id="rId19"/>
    </p:embeddedFon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Space Grotesk" panose="020B0604020202020204" charset="0"/>
      <p:regular r:id="rId24"/>
      <p:bold r:id="rId25"/>
    </p:embeddedFont>
    <p:embeddedFont>
      <p:font typeface="Space Grotesk Medium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biat Sadiq (student)" userId="e94702fb-25f8-4866-9f47-6e27c7fa344f" providerId="ADAL" clId="{B4A8AFF9-0885-44FE-9C83-F18095E39345}"/>
    <pc:docChg chg="modSld">
      <pc:chgData name="Rabiat Sadiq (student)" userId="e94702fb-25f8-4866-9f47-6e27c7fa344f" providerId="ADAL" clId="{B4A8AFF9-0885-44FE-9C83-F18095E39345}" dt="2024-11-01T04:54:49.094" v="5" actId="20577"/>
      <pc:docMkLst>
        <pc:docMk/>
      </pc:docMkLst>
      <pc:sldChg chg="modSp mod">
        <pc:chgData name="Rabiat Sadiq (student)" userId="e94702fb-25f8-4866-9f47-6e27c7fa344f" providerId="ADAL" clId="{B4A8AFF9-0885-44FE-9C83-F18095E39345}" dt="2024-11-01T04:54:35.647" v="3" actId="1036"/>
        <pc:sldMkLst>
          <pc:docMk/>
          <pc:sldMk cId="0" sldId="256"/>
        </pc:sldMkLst>
        <pc:spChg chg="mod">
          <ac:chgData name="Rabiat Sadiq (student)" userId="e94702fb-25f8-4866-9f47-6e27c7fa344f" providerId="ADAL" clId="{B4A8AFF9-0885-44FE-9C83-F18095E39345}" dt="2024-11-01T04:54:35.647" v="3" actId="1036"/>
          <ac:spMkLst>
            <pc:docMk/>
            <pc:sldMk cId="0" sldId="256"/>
            <ac:spMk id="244" creationId="{00000000-0000-0000-0000-000000000000}"/>
          </ac:spMkLst>
        </pc:spChg>
        <pc:spChg chg="mod">
          <ac:chgData name="Rabiat Sadiq (student)" userId="e94702fb-25f8-4866-9f47-6e27c7fa344f" providerId="ADAL" clId="{B4A8AFF9-0885-44FE-9C83-F18095E39345}" dt="2024-11-01T04:54:28.893" v="0" actId="1076"/>
          <ac:spMkLst>
            <pc:docMk/>
            <pc:sldMk cId="0" sldId="256"/>
            <ac:spMk id="249" creationId="{00000000-0000-0000-0000-000000000000}"/>
          </ac:spMkLst>
        </pc:spChg>
      </pc:sldChg>
      <pc:sldChg chg="modSp mod">
        <pc:chgData name="Rabiat Sadiq (student)" userId="e94702fb-25f8-4866-9f47-6e27c7fa344f" providerId="ADAL" clId="{B4A8AFF9-0885-44FE-9C83-F18095E39345}" dt="2024-11-01T04:54:49.094" v="5" actId="20577"/>
        <pc:sldMkLst>
          <pc:docMk/>
          <pc:sldMk cId="0" sldId="262"/>
        </pc:sldMkLst>
        <pc:spChg chg="mod">
          <ac:chgData name="Rabiat Sadiq (student)" userId="e94702fb-25f8-4866-9f47-6e27c7fa344f" providerId="ADAL" clId="{B4A8AFF9-0885-44FE-9C83-F18095E39345}" dt="2024-11-01T04:54:49.094" v="5" actId="20577"/>
          <ac:spMkLst>
            <pc:docMk/>
            <pc:sldMk cId="0" sldId="262"/>
            <ac:spMk id="3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7c89507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7c89507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96d8c60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96d8c60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7c89507c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07c89507c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817c2d7e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0817c2d7e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Testing Multiple Scenarios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Tested various object interactions and haptic feedback scenarios to ensure the system responds properly during real-world usage.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0b0d7824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0b0d7824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Testing Multiple Scenarios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Tested various object interactions and haptic feedback scenarios to ensure the system responds properly during real-world usage.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8333c6915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8333c6915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>
            <a:spLocks noGrp="1"/>
          </p:cNvSpPr>
          <p:nvPr>
            <p:ph type="pic" idx="2"/>
          </p:nvPr>
        </p:nvSpPr>
        <p:spPr>
          <a:xfrm>
            <a:off x="5588500" y="539500"/>
            <a:ext cx="2801100" cy="406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7" name="Google Shape;137;p16"/>
          <p:cNvSpPr>
            <a:spLocks noGrp="1"/>
          </p:cNvSpPr>
          <p:nvPr>
            <p:ph type="pic" idx="3"/>
          </p:nvPr>
        </p:nvSpPr>
        <p:spPr>
          <a:xfrm>
            <a:off x="3171450" y="539500"/>
            <a:ext cx="2304300" cy="2285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8" name="Google Shape;138;p16"/>
          <p:cNvSpPr>
            <a:spLocks noGrp="1"/>
          </p:cNvSpPr>
          <p:nvPr>
            <p:ph type="pic" idx="4"/>
          </p:nvPr>
        </p:nvSpPr>
        <p:spPr>
          <a:xfrm>
            <a:off x="3171450" y="2953775"/>
            <a:ext cx="2304300" cy="165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9" name="Google Shape;139;p16"/>
          <p:cNvSpPr>
            <a:spLocks noGrp="1"/>
          </p:cNvSpPr>
          <p:nvPr>
            <p:ph type="pic" idx="5"/>
          </p:nvPr>
        </p:nvSpPr>
        <p:spPr>
          <a:xfrm>
            <a:off x="754400" y="2953775"/>
            <a:ext cx="2304300" cy="165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2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3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4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5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6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2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3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4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5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6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7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8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1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2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3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4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5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6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7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8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9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13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4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5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 hasCustomPrompt="1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2" hasCustomPrompt="1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3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4" hasCustomPrompt="1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5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sz="1000" b="1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088475" y="770400"/>
            <a:ext cx="3081600" cy="3602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crobat.adobe.com/id/urn:aaid:sc:US:d6ce5165-099e-4d1b-a3be-2f2ff05a50b0" TargetMode="External"/><Relationship Id="rId4" Type="http://schemas.openxmlformats.org/officeDocument/2006/relationships/hyperlink" Target="https://acrobat.adobe.com/id/urn:aaid:sc:us:c4082c42-0251-4e7f-9b3b-c3bc8b450c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GlQFlTgsPvzds5ZV8pdYytqcRdttidM/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338825" y="-1059350"/>
            <a:ext cx="1805175" cy="62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>
            <a:spLocks noGrp="1"/>
          </p:cNvSpPr>
          <p:nvPr>
            <p:ph type="ctrTitle"/>
          </p:nvPr>
        </p:nvSpPr>
        <p:spPr>
          <a:xfrm>
            <a:off x="679773" y="1384345"/>
            <a:ext cx="5078551" cy="1698843"/>
          </a:xfrm>
          <a:prstGeom prst="rect">
            <a:avLst/>
          </a:prstGeom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solidFill>
                  <a:schemeClr val="dk1"/>
                </a:solidFill>
              </a:rPr>
              <a:t>Smart VR Gloves</a:t>
            </a:r>
            <a:endParaRPr sz="4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dk1"/>
                </a:solidFill>
              </a:rPr>
              <a:t>Magic Mitts</a:t>
            </a:r>
            <a:endParaRPr sz="3400" dirty="0">
              <a:solidFill>
                <a:schemeClr val="dk1"/>
              </a:solidFill>
            </a:endParaRPr>
          </a:p>
        </p:txBody>
      </p:sp>
      <p:sp>
        <p:nvSpPr>
          <p:cNvPr id="245" name="Google Shape;245;p26"/>
          <p:cNvSpPr txBox="1">
            <a:spLocks noGrp="1"/>
          </p:cNvSpPr>
          <p:nvPr>
            <p:ph type="subTitle" idx="1"/>
          </p:nvPr>
        </p:nvSpPr>
        <p:spPr>
          <a:xfrm>
            <a:off x="713225" y="3276050"/>
            <a:ext cx="5045100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Affordable Immersive VR Gloves</a:t>
            </a:r>
            <a:endParaRPr i="1"/>
          </a:p>
        </p:txBody>
      </p:sp>
      <p:sp>
        <p:nvSpPr>
          <p:cNvPr id="246" name="Google Shape;246;p26"/>
          <p:cNvSpPr txBox="1">
            <a:spLocks noGrp="1"/>
          </p:cNvSpPr>
          <p:nvPr>
            <p:ph type="subTitle" idx="1"/>
          </p:nvPr>
        </p:nvSpPr>
        <p:spPr>
          <a:xfrm>
            <a:off x="713225" y="3943950"/>
            <a:ext cx="30339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Team Members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Rabiat Sadiq, Blake Novosad,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Navarro, Juan Casillas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649" y="1236076"/>
            <a:ext cx="2184425" cy="21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>
            <a:spLocks noGrp="1"/>
          </p:cNvSpPr>
          <p:nvPr>
            <p:ph type="subTitle" idx="1"/>
          </p:nvPr>
        </p:nvSpPr>
        <p:spPr>
          <a:xfrm>
            <a:off x="3955350" y="3943950"/>
            <a:ext cx="18051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Advisor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Saavedra</a:t>
            </a:r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ctrTitle"/>
          </p:nvPr>
        </p:nvSpPr>
        <p:spPr>
          <a:xfrm>
            <a:off x="679774" y="857938"/>
            <a:ext cx="3033900" cy="393600"/>
          </a:xfrm>
          <a:prstGeom prst="rect">
            <a:avLst/>
          </a:prstGeom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</a:rPr>
              <a:t>Final Design Review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811975" y="503700"/>
            <a:ext cx="5373600" cy="7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Navarro’s Contribution</a:t>
            </a:r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1"/>
          </p:nvPr>
        </p:nvSpPr>
        <p:spPr>
          <a:xfrm>
            <a:off x="811975" y="1422600"/>
            <a:ext cx="4791600" cy="33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Critical Redesign of PCBA</a:t>
            </a:r>
            <a:endParaRPr sz="1400" b="1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Critical </a:t>
            </a:r>
            <a:r>
              <a:rPr lang="en" sz="1400">
                <a:solidFill>
                  <a:schemeClr val="lt2"/>
                </a:solidFill>
              </a:rPr>
              <a:t>power management redesign</a:t>
            </a:r>
            <a:r>
              <a:rPr lang="en" sz="1400"/>
              <a:t> was brought to our attention 35 days before tech symposium</a:t>
            </a:r>
            <a:endParaRPr sz="1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Unable to use boost converter </a:t>
            </a:r>
            <a:r>
              <a:rPr lang="en" sz="1400">
                <a:solidFill>
                  <a:schemeClr val="lt2"/>
                </a:solidFill>
              </a:rPr>
              <a:t>enable lines</a:t>
            </a:r>
            <a:r>
              <a:rPr lang="en" sz="1400"/>
              <a:t>, need to use more MOSFET switches</a:t>
            </a:r>
            <a:endParaRPr sz="14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Added </a:t>
            </a:r>
            <a:r>
              <a:rPr lang="en" sz="1400">
                <a:solidFill>
                  <a:schemeClr val="lt2"/>
                </a:solidFill>
              </a:rPr>
              <a:t>4 key</a:t>
            </a:r>
            <a:r>
              <a:rPr lang="en" sz="1400"/>
              <a:t> new components :</a:t>
            </a:r>
            <a:endParaRPr sz="1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	1 Isolated Boost Converter IC</a:t>
            </a:r>
            <a:endParaRPr sz="1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	2 Isolated Signal Integrity IC</a:t>
            </a:r>
            <a:endParaRPr sz="1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	5 More Mosfets</a:t>
            </a:r>
            <a:endParaRPr sz="140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	1 Resettable Fuse</a:t>
            </a:r>
            <a:endParaRPr sz="1400"/>
          </a:p>
        </p:txBody>
      </p:sp>
      <p:sp>
        <p:nvSpPr>
          <p:cNvPr id="256" name="Google Shape;256;p27"/>
          <p:cNvSpPr/>
          <p:nvPr/>
        </p:nvSpPr>
        <p:spPr>
          <a:xfrm>
            <a:off x="922075" y="1903250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27"/>
          <p:cNvCxnSpPr/>
          <p:nvPr/>
        </p:nvCxnSpPr>
        <p:spPr>
          <a:xfrm rot="10800000" flipH="1">
            <a:off x="1059175" y="1970600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7"/>
          <p:cNvCxnSpPr>
            <a:stCxn id="256" idx="4"/>
            <a:endCxn id="259" idx="0"/>
          </p:cNvCxnSpPr>
          <p:nvPr/>
        </p:nvCxnSpPr>
        <p:spPr>
          <a:xfrm flipH="1">
            <a:off x="990025" y="2040350"/>
            <a:ext cx="600" cy="43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27"/>
          <p:cNvSpPr/>
          <p:nvPr/>
        </p:nvSpPr>
        <p:spPr>
          <a:xfrm>
            <a:off x="921625" y="2473513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7"/>
          <p:cNvCxnSpPr/>
          <p:nvPr/>
        </p:nvCxnSpPr>
        <p:spPr>
          <a:xfrm rot="10800000" flipH="1">
            <a:off x="1059175" y="2541463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27"/>
          <p:cNvCxnSpPr>
            <a:stCxn id="259" idx="4"/>
            <a:endCxn id="262" idx="0"/>
          </p:cNvCxnSpPr>
          <p:nvPr/>
        </p:nvCxnSpPr>
        <p:spPr>
          <a:xfrm>
            <a:off x="990175" y="2610613"/>
            <a:ext cx="0" cy="417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27"/>
          <p:cNvSpPr/>
          <p:nvPr/>
        </p:nvSpPr>
        <p:spPr>
          <a:xfrm>
            <a:off x="921625" y="3028625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1431500" y="3350950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1431500" y="3705488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1431500" y="4048250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6" name="Google Shape;266;p27"/>
          <p:cNvCxnSpPr>
            <a:stCxn id="262" idx="4"/>
          </p:cNvCxnSpPr>
          <p:nvPr/>
        </p:nvCxnSpPr>
        <p:spPr>
          <a:xfrm flipH="1">
            <a:off x="989575" y="3165725"/>
            <a:ext cx="600" cy="25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7"/>
          <p:cNvCxnSpPr/>
          <p:nvPr/>
        </p:nvCxnSpPr>
        <p:spPr>
          <a:xfrm rot="10800000" flipH="1">
            <a:off x="990625" y="3417850"/>
            <a:ext cx="442500" cy="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27"/>
          <p:cNvCxnSpPr>
            <a:stCxn id="263" idx="4"/>
            <a:endCxn id="264" idx="0"/>
          </p:cNvCxnSpPr>
          <p:nvPr/>
        </p:nvCxnSpPr>
        <p:spPr>
          <a:xfrm>
            <a:off x="1500050" y="3488050"/>
            <a:ext cx="0" cy="21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7"/>
          <p:cNvCxnSpPr>
            <a:stCxn id="264" idx="4"/>
            <a:endCxn id="265" idx="0"/>
          </p:cNvCxnSpPr>
          <p:nvPr/>
        </p:nvCxnSpPr>
        <p:spPr>
          <a:xfrm>
            <a:off x="1500050" y="3842588"/>
            <a:ext cx="0" cy="20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27"/>
          <p:cNvCxnSpPr/>
          <p:nvPr/>
        </p:nvCxnSpPr>
        <p:spPr>
          <a:xfrm rot="10800000" flipH="1">
            <a:off x="1568600" y="3418900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27"/>
          <p:cNvCxnSpPr/>
          <p:nvPr/>
        </p:nvCxnSpPr>
        <p:spPr>
          <a:xfrm rot="10800000" flipH="1">
            <a:off x="1568600" y="3773438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27"/>
          <p:cNvCxnSpPr/>
          <p:nvPr/>
        </p:nvCxnSpPr>
        <p:spPr>
          <a:xfrm rot="10800000" flipH="1">
            <a:off x="1568600" y="4116200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7"/>
          <p:cNvCxnSpPr/>
          <p:nvPr/>
        </p:nvCxnSpPr>
        <p:spPr>
          <a:xfrm rot="10800000" flipH="1">
            <a:off x="1059175" y="3096575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7"/>
          <p:cNvSpPr/>
          <p:nvPr/>
        </p:nvSpPr>
        <p:spPr>
          <a:xfrm>
            <a:off x="1433125" y="4391250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5" name="Google Shape;275;p27"/>
          <p:cNvCxnSpPr>
            <a:endCxn id="274" idx="0"/>
          </p:cNvCxnSpPr>
          <p:nvPr/>
        </p:nvCxnSpPr>
        <p:spPr>
          <a:xfrm>
            <a:off x="1501675" y="4185450"/>
            <a:ext cx="0" cy="20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7"/>
          <p:cNvCxnSpPr/>
          <p:nvPr/>
        </p:nvCxnSpPr>
        <p:spPr>
          <a:xfrm rot="10800000" flipH="1">
            <a:off x="1570225" y="4459200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75" y="2156874"/>
            <a:ext cx="2503200" cy="2714400"/>
          </a:xfrm>
          <a:prstGeom prst="roundRect">
            <a:avLst>
              <a:gd name="adj" fmla="val 6488"/>
            </a:avLst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 rotWithShape="1">
          <a:blip r:embed="rId4">
            <a:alphaModFix/>
          </a:blip>
          <a:srcRect l="-2176" t="6838"/>
          <a:stretch/>
        </p:blipFill>
        <p:spPr>
          <a:xfrm>
            <a:off x="4695500" y="3097775"/>
            <a:ext cx="1131300" cy="77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27"/>
          <p:cNvPicPr preferRelativeResize="0"/>
          <p:nvPr/>
        </p:nvPicPr>
        <p:blipFill rotWithShape="1">
          <a:blip r:embed="rId5">
            <a:alphaModFix/>
          </a:blip>
          <a:srcRect t="16545" b="14283"/>
          <a:stretch/>
        </p:blipFill>
        <p:spPr>
          <a:xfrm>
            <a:off x="4703148" y="4073850"/>
            <a:ext cx="1116000" cy="77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27"/>
          <p:cNvPicPr preferRelativeResize="0"/>
          <p:nvPr/>
        </p:nvPicPr>
        <p:blipFill rotWithShape="1">
          <a:blip r:embed="rId6">
            <a:alphaModFix/>
          </a:blip>
          <a:srcRect l="1903" t="1992" r="1449" b="1742"/>
          <a:stretch/>
        </p:blipFill>
        <p:spPr>
          <a:xfrm>
            <a:off x="6494125" y="359143"/>
            <a:ext cx="1886100" cy="1449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4661600" y="4787900"/>
            <a:ext cx="1199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 i="1"/>
              <a:t>Isolation IC</a:t>
            </a:r>
            <a:endParaRPr sz="1100" i="1"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1"/>
          </p:nvPr>
        </p:nvSpPr>
        <p:spPr>
          <a:xfrm>
            <a:off x="4661600" y="2773475"/>
            <a:ext cx="1199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 i="1"/>
              <a:t>Isolated Boost IC</a:t>
            </a:r>
            <a:endParaRPr sz="1100" i="1"/>
          </a:p>
        </p:txBody>
      </p:sp>
      <p:sp>
        <p:nvSpPr>
          <p:cNvPr id="283" name="Google Shape;283;p27"/>
          <p:cNvSpPr txBox="1">
            <a:spLocks noGrp="1"/>
          </p:cNvSpPr>
          <p:nvPr>
            <p:ph type="subTitle" idx="1"/>
          </p:nvPr>
        </p:nvSpPr>
        <p:spPr>
          <a:xfrm>
            <a:off x="6656275" y="4787900"/>
            <a:ext cx="1561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 i="1"/>
              <a:t>Final PCB Preview</a:t>
            </a:r>
            <a:endParaRPr sz="1100" i="1"/>
          </a:p>
        </p:txBody>
      </p:sp>
      <p:sp>
        <p:nvSpPr>
          <p:cNvPr id="284" name="Google Shape;284;p27"/>
          <p:cNvSpPr txBox="1">
            <a:spLocks noGrp="1"/>
          </p:cNvSpPr>
          <p:nvPr>
            <p:ph type="subTitle" idx="1"/>
          </p:nvPr>
        </p:nvSpPr>
        <p:spPr>
          <a:xfrm>
            <a:off x="6656275" y="1809050"/>
            <a:ext cx="1561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 i="1"/>
              <a:t>MOSFET Switching</a:t>
            </a:r>
            <a:endParaRPr sz="1100"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/>
          <p:nvPr/>
        </p:nvSpPr>
        <p:spPr>
          <a:xfrm>
            <a:off x="279650" y="2269225"/>
            <a:ext cx="1641600" cy="961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25" y="304800"/>
            <a:ext cx="52038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>
            <a:spLocks noGrp="1"/>
          </p:cNvSpPr>
          <p:nvPr>
            <p:ph type="subTitle" idx="1"/>
          </p:nvPr>
        </p:nvSpPr>
        <p:spPr>
          <a:xfrm>
            <a:off x="319550" y="2320800"/>
            <a:ext cx="15618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 i="1" u="sng">
                <a:solidFill>
                  <a:schemeClr val="hlink"/>
                </a:solidFill>
                <a:hlinkClick r:id="rId4"/>
              </a:rPr>
              <a:t>Complete Detailed Schematic</a:t>
            </a:r>
            <a:endParaRPr sz="1100" i="1"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1"/>
          </p:nvPr>
        </p:nvSpPr>
        <p:spPr>
          <a:xfrm>
            <a:off x="366950" y="1944925"/>
            <a:ext cx="1467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/>
              <a:t>PDF Schematic Links</a:t>
            </a:r>
            <a:endParaRPr sz="1100"/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1"/>
          </p:nvPr>
        </p:nvSpPr>
        <p:spPr>
          <a:xfrm>
            <a:off x="319550" y="2816275"/>
            <a:ext cx="1561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 i="1" u="sng">
                <a:solidFill>
                  <a:schemeClr val="hlink"/>
                </a:solidFill>
                <a:hlinkClick r:id="rId5"/>
              </a:rPr>
              <a:t>High Level Schematic</a:t>
            </a:r>
            <a:endParaRPr sz="1100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11975" y="503700"/>
            <a:ext cx="5373600" cy="7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Navarro’s Contribution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subTitle" idx="1"/>
          </p:nvPr>
        </p:nvSpPr>
        <p:spPr>
          <a:xfrm>
            <a:off x="926175" y="1514588"/>
            <a:ext cx="56436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b="1"/>
              <a:t>Curved Electromagnetic Housing Design</a:t>
            </a:r>
            <a:endParaRPr sz="1400" b="1"/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1"/>
          </p:nvPr>
        </p:nvSpPr>
        <p:spPr>
          <a:xfrm>
            <a:off x="1494675" y="1838300"/>
            <a:ext cx="39486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Designed with a smaller surface area on the users wrist/forearm (comfortable for more users)</a:t>
            </a:r>
            <a:endParaRPr sz="140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300"/>
          </a:p>
        </p:txBody>
      </p:sp>
      <p:sp>
        <p:nvSpPr>
          <p:cNvPr id="301" name="Google Shape;301;p29"/>
          <p:cNvSpPr/>
          <p:nvPr/>
        </p:nvSpPr>
        <p:spPr>
          <a:xfrm>
            <a:off x="1154775" y="1982438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2" name="Google Shape;302;p29"/>
          <p:cNvCxnSpPr/>
          <p:nvPr/>
        </p:nvCxnSpPr>
        <p:spPr>
          <a:xfrm rot="10800000" flipH="1">
            <a:off x="1291875" y="2049788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29"/>
          <p:cNvSpPr txBox="1">
            <a:spLocks noGrp="1"/>
          </p:cNvSpPr>
          <p:nvPr>
            <p:ph type="subTitle" idx="1"/>
          </p:nvPr>
        </p:nvSpPr>
        <p:spPr>
          <a:xfrm>
            <a:off x="1494675" y="3701350"/>
            <a:ext cx="38157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Changed electromagnetic coil (EC) component </a:t>
            </a:r>
            <a:endParaRPr sz="140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300"/>
          </a:p>
        </p:txBody>
      </p:sp>
      <p:sp>
        <p:nvSpPr>
          <p:cNvPr id="304" name="Google Shape;304;p29"/>
          <p:cNvSpPr/>
          <p:nvPr/>
        </p:nvSpPr>
        <p:spPr>
          <a:xfrm>
            <a:off x="1154775" y="3845500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5" name="Google Shape;305;p29"/>
          <p:cNvCxnSpPr/>
          <p:nvPr/>
        </p:nvCxnSpPr>
        <p:spPr>
          <a:xfrm rot="10800000" flipH="1">
            <a:off x="1291875" y="3912850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29"/>
          <p:cNvSpPr txBox="1">
            <a:spLocks noGrp="1"/>
          </p:cNvSpPr>
          <p:nvPr>
            <p:ph type="subTitle" idx="1"/>
          </p:nvPr>
        </p:nvSpPr>
        <p:spPr>
          <a:xfrm>
            <a:off x="1920150" y="4095325"/>
            <a:ext cx="43350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Old:</a:t>
            </a:r>
            <a:r>
              <a:rPr lang="en" sz="1300"/>
              <a:t> Uxcell P25/20 EC (5V, </a:t>
            </a:r>
            <a:r>
              <a:rPr lang="en" sz="1300">
                <a:solidFill>
                  <a:schemeClr val="lt2"/>
                </a:solidFill>
              </a:rPr>
              <a:t>0.53A</a:t>
            </a:r>
            <a:r>
              <a:rPr lang="en" sz="1300"/>
              <a:t>, 25mm Diameter)  </a:t>
            </a:r>
            <a:endParaRPr sz="130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300"/>
          </a:p>
        </p:txBody>
      </p:sp>
      <p:sp>
        <p:nvSpPr>
          <p:cNvPr id="307" name="Google Shape;307;p29"/>
          <p:cNvSpPr/>
          <p:nvPr/>
        </p:nvSpPr>
        <p:spPr>
          <a:xfrm>
            <a:off x="1580250" y="4239463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8" name="Google Shape;308;p29"/>
          <p:cNvCxnSpPr/>
          <p:nvPr/>
        </p:nvCxnSpPr>
        <p:spPr>
          <a:xfrm rot="10800000" flipH="1">
            <a:off x="1717350" y="4306813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29"/>
          <p:cNvSpPr txBox="1">
            <a:spLocks noGrp="1"/>
          </p:cNvSpPr>
          <p:nvPr>
            <p:ph type="subTitle" idx="1"/>
          </p:nvPr>
        </p:nvSpPr>
        <p:spPr>
          <a:xfrm>
            <a:off x="1920150" y="4482800"/>
            <a:ext cx="41073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b="1"/>
              <a:t>New: </a:t>
            </a:r>
            <a:r>
              <a:rPr lang="en" sz="1300"/>
              <a:t>Adafruit P25/20 EC (5V, </a:t>
            </a:r>
            <a:r>
              <a:rPr lang="en" sz="1300">
                <a:solidFill>
                  <a:schemeClr val="lt2"/>
                </a:solidFill>
              </a:rPr>
              <a:t>0.33A</a:t>
            </a:r>
            <a:r>
              <a:rPr lang="en" sz="1300"/>
              <a:t>, 25.2mm Diameter) </a:t>
            </a:r>
            <a:endParaRPr sz="1300"/>
          </a:p>
        </p:txBody>
      </p:sp>
      <p:sp>
        <p:nvSpPr>
          <p:cNvPr id="310" name="Google Shape;310;p29"/>
          <p:cNvSpPr/>
          <p:nvPr/>
        </p:nvSpPr>
        <p:spPr>
          <a:xfrm>
            <a:off x="1580250" y="4626938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1" name="Google Shape;311;p29"/>
          <p:cNvCxnSpPr/>
          <p:nvPr/>
        </p:nvCxnSpPr>
        <p:spPr>
          <a:xfrm rot="10800000" flipH="1">
            <a:off x="1717350" y="4694288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9"/>
          <p:cNvCxnSpPr>
            <a:stCxn id="301" idx="4"/>
            <a:endCxn id="313" idx="0"/>
          </p:cNvCxnSpPr>
          <p:nvPr/>
        </p:nvCxnSpPr>
        <p:spPr>
          <a:xfrm>
            <a:off x="1223325" y="2119538"/>
            <a:ext cx="0" cy="50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9"/>
          <p:cNvCxnSpPr>
            <a:stCxn id="307" idx="4"/>
            <a:endCxn id="310" idx="0"/>
          </p:cNvCxnSpPr>
          <p:nvPr/>
        </p:nvCxnSpPr>
        <p:spPr>
          <a:xfrm>
            <a:off x="1648800" y="4376563"/>
            <a:ext cx="0" cy="25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9"/>
          <p:cNvCxnSpPr>
            <a:stCxn id="304" idx="4"/>
          </p:cNvCxnSpPr>
          <p:nvPr/>
        </p:nvCxnSpPr>
        <p:spPr>
          <a:xfrm flipH="1">
            <a:off x="1220625" y="3982600"/>
            <a:ext cx="2700" cy="32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9"/>
          <p:cNvCxnSpPr/>
          <p:nvPr/>
        </p:nvCxnSpPr>
        <p:spPr>
          <a:xfrm rot="10800000" flipH="1">
            <a:off x="1220725" y="4307950"/>
            <a:ext cx="359700" cy="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7" name="Google Shape;317;p29"/>
          <p:cNvPicPr preferRelativeResize="0"/>
          <p:nvPr/>
        </p:nvPicPr>
        <p:blipFill rotWithShape="1">
          <a:blip r:embed="rId3">
            <a:alphaModFix/>
          </a:blip>
          <a:srcRect l="15914" t="9088" r="9647" b="11332"/>
          <a:stretch/>
        </p:blipFill>
        <p:spPr>
          <a:xfrm>
            <a:off x="6469517" y="753600"/>
            <a:ext cx="2378700" cy="190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8" name="Google Shape;318;p29"/>
          <p:cNvSpPr txBox="1">
            <a:spLocks noGrp="1"/>
          </p:cNvSpPr>
          <p:nvPr>
            <p:ph type="subTitle" idx="1"/>
          </p:nvPr>
        </p:nvSpPr>
        <p:spPr>
          <a:xfrm>
            <a:off x="6716700" y="429300"/>
            <a:ext cx="18843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 i="1"/>
              <a:t>Old Electromagnetic Design</a:t>
            </a:r>
            <a:endParaRPr sz="1100" i="1"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1"/>
          </p:nvPr>
        </p:nvSpPr>
        <p:spPr>
          <a:xfrm>
            <a:off x="6716725" y="4756375"/>
            <a:ext cx="18843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 i="1"/>
              <a:t>New Electromagnetic Design</a:t>
            </a:r>
            <a:endParaRPr sz="1100" i="1"/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1"/>
          </p:nvPr>
        </p:nvSpPr>
        <p:spPr>
          <a:xfrm>
            <a:off x="1494675" y="2475525"/>
            <a:ext cx="39486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Increased</a:t>
            </a:r>
            <a:r>
              <a:rPr lang="en" sz="1400">
                <a:solidFill>
                  <a:schemeClr val="lt2"/>
                </a:solidFill>
              </a:rPr>
              <a:t> spatial airflow</a:t>
            </a:r>
            <a:r>
              <a:rPr lang="en" sz="1400"/>
              <a:t> between each individual electromagnetic coil</a:t>
            </a:r>
            <a:endParaRPr sz="140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300"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1"/>
          </p:nvPr>
        </p:nvSpPr>
        <p:spPr>
          <a:xfrm>
            <a:off x="1524475" y="3088438"/>
            <a:ext cx="39486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Extremely complex roof design that houses PCBA and routes more than </a:t>
            </a:r>
            <a:r>
              <a:rPr lang="en" sz="1400">
                <a:solidFill>
                  <a:schemeClr val="lt2"/>
                </a:solidFill>
              </a:rPr>
              <a:t>40 wires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1154775" y="3237100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29"/>
          <p:cNvCxnSpPr/>
          <p:nvPr/>
        </p:nvCxnSpPr>
        <p:spPr>
          <a:xfrm rot="10800000" flipH="1">
            <a:off x="1291875" y="3304450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29"/>
          <p:cNvSpPr/>
          <p:nvPr/>
        </p:nvSpPr>
        <p:spPr>
          <a:xfrm>
            <a:off x="1154775" y="2628700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4" name="Google Shape;324;p29"/>
          <p:cNvCxnSpPr/>
          <p:nvPr/>
        </p:nvCxnSpPr>
        <p:spPr>
          <a:xfrm rot="10800000" flipH="1">
            <a:off x="1291875" y="2696050"/>
            <a:ext cx="2028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29"/>
          <p:cNvCxnSpPr>
            <a:stCxn id="313" idx="4"/>
            <a:endCxn id="322" idx="0"/>
          </p:cNvCxnSpPr>
          <p:nvPr/>
        </p:nvCxnSpPr>
        <p:spPr>
          <a:xfrm>
            <a:off x="1223325" y="2765800"/>
            <a:ext cx="0" cy="47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29"/>
          <p:cNvCxnSpPr>
            <a:stCxn id="322" idx="4"/>
            <a:endCxn id="304" idx="0"/>
          </p:cNvCxnSpPr>
          <p:nvPr/>
        </p:nvCxnSpPr>
        <p:spPr>
          <a:xfrm>
            <a:off x="1223325" y="3374200"/>
            <a:ext cx="0" cy="47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7" name="Google Shape;327;p29"/>
          <p:cNvPicPr preferRelativeResize="0"/>
          <p:nvPr/>
        </p:nvPicPr>
        <p:blipFill rotWithShape="1">
          <a:blip r:embed="rId4">
            <a:alphaModFix/>
          </a:blip>
          <a:srcRect l="5202" t="20263" r="4160" b="25234"/>
          <a:stretch/>
        </p:blipFill>
        <p:spPr>
          <a:xfrm>
            <a:off x="6457950" y="2849275"/>
            <a:ext cx="2378700" cy="190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Casillas Contribution</a:t>
            </a:r>
            <a:endParaRPr/>
          </a:p>
        </p:txBody>
      </p:sp>
      <p:sp>
        <p:nvSpPr>
          <p:cNvPr id="333" name="Google Shape;333;p30"/>
          <p:cNvSpPr txBox="1"/>
          <p:nvPr/>
        </p:nvSpPr>
        <p:spPr>
          <a:xfrm>
            <a:off x="684775" y="1099925"/>
            <a:ext cx="5696700" cy="17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Bluetooth Connectivity</a:t>
            </a:r>
            <a:endParaRPr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Attained bi-directional communication via BT communication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Initial BT communication through serial command while external power to ESP32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Button input transmitted through BT and output to serial monitor 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Issues were mainly the use of correct COM port with proper BT initialization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684775" y="3230625"/>
            <a:ext cx="53244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Bluetooth factors to consider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BT latency when compared to serial connection 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iro"/>
              <a:buChar char="○"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Optimization for faster transmission over bluetooth</a:t>
            </a:r>
            <a:endParaRPr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Proper BT pairing 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iro"/>
              <a:buChar char="○"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Maintain strong connection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35" name="Google Shape;335;p30" title="20241026_171856000_iO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500" y="501700"/>
            <a:ext cx="2149300" cy="290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 Novosad’s Contribution</a:t>
            </a:r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body" idx="1"/>
          </p:nvPr>
        </p:nvSpPr>
        <p:spPr>
          <a:xfrm>
            <a:off x="720000" y="1090200"/>
            <a:ext cx="2823900" cy="33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Combination Model</a:t>
            </a:r>
            <a:endParaRPr sz="1500"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combine  battery pack with electromagnetic braking system</a:t>
            </a:r>
            <a:endParaRPr sz="15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need to add lids and housing for PCB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900" y="1306413"/>
            <a:ext cx="4295051" cy="25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1"/>
          <p:cNvSpPr txBox="1"/>
          <p:nvPr/>
        </p:nvSpPr>
        <p:spPr>
          <a:xfrm>
            <a:off x="3653775" y="3936025"/>
            <a:ext cx="39204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Current Combination STL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Rabiat’s Contribution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subTitle" idx="5"/>
          </p:nvPr>
        </p:nvSpPr>
        <p:spPr>
          <a:xfrm>
            <a:off x="1225675" y="1586125"/>
            <a:ext cx="3522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Identifying Types of Grab</a:t>
            </a:r>
            <a:endParaRPr sz="1600"/>
          </a:p>
        </p:txBody>
      </p:sp>
      <p:grpSp>
        <p:nvGrpSpPr>
          <p:cNvPr id="350" name="Google Shape;350;p32"/>
          <p:cNvGrpSpPr/>
          <p:nvPr/>
        </p:nvGrpSpPr>
        <p:grpSpPr>
          <a:xfrm>
            <a:off x="720002" y="1627330"/>
            <a:ext cx="382269" cy="329184"/>
            <a:chOff x="-45664625" y="2352225"/>
            <a:chExt cx="300125" cy="263875"/>
          </a:xfrm>
        </p:grpSpPr>
        <p:sp>
          <p:nvSpPr>
            <p:cNvPr id="351" name="Google Shape;351;p32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2"/>
          <p:cNvSpPr txBox="1">
            <a:spLocks noGrp="1"/>
          </p:cNvSpPr>
          <p:nvPr>
            <p:ph type="subTitle" idx="3"/>
          </p:nvPr>
        </p:nvSpPr>
        <p:spPr>
          <a:xfrm>
            <a:off x="1720950" y="1855750"/>
            <a:ext cx="3218700" cy="1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Oculus SDK HandGrabInteractable for precise grab recognition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real-time GUI display showing: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Current grab state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Active grabbing fingers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Grab type (pinch vs. full hand)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Object being grabbed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2"/>
          <p:cNvSpPr txBox="1"/>
          <p:nvPr/>
        </p:nvSpPr>
        <p:spPr>
          <a:xfrm>
            <a:off x="797300" y="1017725"/>
            <a:ext cx="30282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Recent Code Updates &amp; System Integration</a:t>
            </a:r>
            <a:endParaRPr sz="1200"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1465625" y="2166838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361" name="Google Shape;361;p32"/>
          <p:cNvSpPr/>
          <p:nvPr/>
        </p:nvSpPr>
        <p:spPr>
          <a:xfrm>
            <a:off x="1465625" y="2926138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2"/>
          <p:cNvSpPr txBox="1"/>
          <p:nvPr/>
        </p:nvSpPr>
        <p:spPr>
          <a:xfrm>
            <a:off x="5190450" y="1709488"/>
            <a:ext cx="30000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Grabbing detection</a:t>
            </a:r>
            <a:endParaRPr sz="1200" b="1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9144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Identifying Types of Grab in VR space to send to Microcontroller</a:t>
            </a:r>
            <a:endParaRPr dirty="0"/>
          </a:p>
        </p:txBody>
      </p:sp>
      <p:pic>
        <p:nvPicPr>
          <p:cNvPr id="363" name="Google Shape;3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321" y="2847846"/>
            <a:ext cx="4128276" cy="179245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Rabiat’s Contribution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4"/>
          </p:nvPr>
        </p:nvSpPr>
        <p:spPr>
          <a:xfrm>
            <a:off x="1274625" y="1865900"/>
            <a:ext cx="4788300" cy="25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prepared for full 5-finger implementation: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5 flex sensor inputs (1600-3040 range)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5 haptic feedback channels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5 electromagnetic brake controls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Haptic feedback and electromagnetic  system ready for hardware.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optimized for PCB integration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A challenge: Grab type detection sensitivity needs fine tuning, some inconsistency and requires full close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3"/>
          <p:cNvSpPr txBox="1"/>
          <p:nvPr/>
        </p:nvSpPr>
        <p:spPr>
          <a:xfrm>
            <a:off x="797300" y="1017725"/>
            <a:ext cx="30282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Interaction &amp; Testing in VR</a:t>
            </a:r>
            <a:endParaRPr sz="1200"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71" name="Google Shape;371;p33"/>
          <p:cNvSpPr txBox="1">
            <a:spLocks noGrp="1"/>
          </p:cNvSpPr>
          <p:nvPr>
            <p:ph type="subTitle" idx="7"/>
          </p:nvPr>
        </p:nvSpPr>
        <p:spPr>
          <a:xfrm>
            <a:off x="1568875" y="1495488"/>
            <a:ext cx="3447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PCB Hardware Integration ready</a:t>
            </a:r>
            <a:endParaRPr sz="1600"/>
          </a:p>
        </p:txBody>
      </p:sp>
      <p:grpSp>
        <p:nvGrpSpPr>
          <p:cNvPr id="372" name="Google Shape;372;p33"/>
          <p:cNvGrpSpPr/>
          <p:nvPr/>
        </p:nvGrpSpPr>
        <p:grpSpPr>
          <a:xfrm>
            <a:off x="1071226" y="1536705"/>
            <a:ext cx="338591" cy="329186"/>
            <a:chOff x="-31889075" y="2658950"/>
            <a:chExt cx="302475" cy="290775"/>
          </a:xfrm>
        </p:grpSpPr>
        <p:sp>
          <p:nvSpPr>
            <p:cNvPr id="373" name="Google Shape;373;p33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3"/>
          <p:cNvSpPr/>
          <p:nvPr/>
        </p:nvSpPr>
        <p:spPr>
          <a:xfrm>
            <a:off x="1409825" y="1964875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3"/>
          <p:cNvSpPr/>
          <p:nvPr/>
        </p:nvSpPr>
        <p:spPr>
          <a:xfrm>
            <a:off x="1409825" y="3548100"/>
            <a:ext cx="137100" cy="13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125" y="1222150"/>
            <a:ext cx="3899250" cy="144314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 idx="4294967295"/>
          </p:nvPr>
        </p:nvSpPr>
        <p:spPr>
          <a:xfrm>
            <a:off x="720000" y="1671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YOU!</a:t>
            </a:r>
            <a:endParaRPr sz="4000"/>
          </a:p>
        </p:txBody>
      </p:sp>
      <p:sp>
        <p:nvSpPr>
          <p:cNvPr id="383" name="Google Shape;383;p34"/>
          <p:cNvSpPr txBox="1"/>
          <p:nvPr/>
        </p:nvSpPr>
        <p:spPr>
          <a:xfrm>
            <a:off x="2688150" y="2517550"/>
            <a:ext cx="3767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End of slides</a:t>
            </a:r>
            <a:endParaRPr sz="33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384" name="Google Shape;384;p34"/>
          <p:cNvCxnSpPr/>
          <p:nvPr/>
        </p:nvCxnSpPr>
        <p:spPr>
          <a:xfrm rot="10800000" flipH="1">
            <a:off x="4392150" y="2517550"/>
            <a:ext cx="359700" cy="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5" name="Google Shape;3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744975" y="-445200"/>
            <a:ext cx="2399025" cy="7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-387750"/>
            <a:ext cx="2597600" cy="7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On-screen Show (16:9)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PT Sans</vt:lpstr>
      <vt:lpstr>Cairo</vt:lpstr>
      <vt:lpstr>Space Grotesk</vt:lpstr>
      <vt:lpstr>Arial</vt:lpstr>
      <vt:lpstr>Open Sans</vt:lpstr>
      <vt:lpstr>Raleway</vt:lpstr>
      <vt:lpstr>Nunito Light</vt:lpstr>
      <vt:lpstr>Space Grotesk Medium</vt:lpstr>
      <vt:lpstr>Data Migration Project Proposal by Slidesgo</vt:lpstr>
      <vt:lpstr>Smart VR Gloves Magic Mitts</vt:lpstr>
      <vt:lpstr>John Navarro’s Contribution</vt:lpstr>
      <vt:lpstr>PowerPoint Presentation</vt:lpstr>
      <vt:lpstr>John Navarro’s Contribution</vt:lpstr>
      <vt:lpstr>Juan Casillas Contribution</vt:lpstr>
      <vt:lpstr>Blake Novosad’s Contribution</vt:lpstr>
      <vt:lpstr>Rabiat’s Contribution </vt:lpstr>
      <vt:lpstr>Rabiat’s Contribution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Rabiat sadiq</cp:lastModifiedBy>
  <cp:revision>1</cp:revision>
  <dcterms:modified xsi:type="dcterms:W3CDTF">2024-11-01T04:54:57Z</dcterms:modified>
</cp:coreProperties>
</file>